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21"/>
  </p:notesMasterIdLst>
  <p:handoutMasterIdLst>
    <p:handoutMasterId r:id="rId22"/>
  </p:handoutMasterIdLst>
  <p:sldIdLst>
    <p:sldId id="270" r:id="rId2"/>
    <p:sldId id="275" r:id="rId3"/>
    <p:sldId id="290" r:id="rId4"/>
    <p:sldId id="483" r:id="rId5"/>
    <p:sldId id="484" r:id="rId6"/>
    <p:sldId id="485" r:id="rId7"/>
    <p:sldId id="486" r:id="rId8"/>
    <p:sldId id="487" r:id="rId9"/>
    <p:sldId id="488" r:id="rId10"/>
    <p:sldId id="489" r:id="rId11"/>
    <p:sldId id="490" r:id="rId12"/>
    <p:sldId id="491" r:id="rId13"/>
    <p:sldId id="492" r:id="rId14"/>
    <p:sldId id="493" r:id="rId15"/>
    <p:sldId id="494" r:id="rId16"/>
    <p:sldId id="352" r:id="rId17"/>
    <p:sldId id="469" r:id="rId18"/>
    <p:sldId id="482" r:id="rId19"/>
    <p:sldId id="285" r:id="rId2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2020/6/26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852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19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34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2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18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11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92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1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31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7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9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76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6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25 | </a:t>
            </a:r>
            <a:r>
              <a:rPr lang="zh-CN" altLang="en-US" dirty="0"/>
              <a:t>用户态内存映射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如何找到正确的会议室？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到这里，</a:t>
            </a:r>
            <a:r>
              <a:rPr lang="zh-CN" altLang="en-US" b="1" dirty="0">
                <a:solidFill>
                  <a:srgbClr val="8C68C0"/>
                </a:solidFill>
              </a:rPr>
              <a:t>内存映射的内容</a:t>
            </a:r>
            <a:r>
              <a:rPr lang="zh-CN" altLang="en-US" dirty="0"/>
              <a:t>要告一段落了。</a:t>
            </a:r>
            <a:endParaRPr lang="en-US" altLang="zh-CN" dirty="0"/>
          </a:p>
          <a:p>
            <a:r>
              <a:rPr lang="zh-CN" altLang="en-US" dirty="0"/>
              <a:t>你可能会困惑，好像还没和物理内存发生任何关系，还是在虚拟内存里面折腾呀？对的，因为到目前为止，</a:t>
            </a:r>
            <a:r>
              <a:rPr lang="zh-CN" altLang="en-US" b="1" dirty="0">
                <a:solidFill>
                  <a:srgbClr val="8C68C0"/>
                </a:solidFill>
              </a:rPr>
              <a:t>我们还没有开始真正访问内存呀！</a:t>
            </a:r>
            <a:endParaRPr lang="en-US" altLang="zh-CN" b="1" dirty="0">
              <a:solidFill>
                <a:srgbClr val="8C68C0"/>
              </a:solidFill>
            </a:endParaRPr>
          </a:p>
          <a:p>
            <a:r>
              <a:rPr lang="zh-CN" altLang="en-US" dirty="0"/>
              <a:t>这个时候，</a:t>
            </a:r>
            <a:r>
              <a:rPr lang="zh-CN" altLang="en-US" b="1" dirty="0">
                <a:solidFill>
                  <a:srgbClr val="8C68C0"/>
                </a:solidFill>
              </a:rPr>
              <a:t>内存管理并不直接分配物理内存</a:t>
            </a:r>
            <a:r>
              <a:rPr lang="zh-CN" altLang="en-US" dirty="0"/>
              <a:t>，因为</a:t>
            </a:r>
            <a:r>
              <a:rPr lang="zh-CN" altLang="en-US" b="1" dirty="0">
                <a:solidFill>
                  <a:srgbClr val="8C68C0"/>
                </a:solidFill>
              </a:rPr>
              <a:t>物理内存相对于虚拟地址空间太宝贵</a:t>
            </a:r>
            <a:r>
              <a:rPr lang="zh-CN" altLang="en-US" dirty="0"/>
              <a:t>了，只有等你真正用的那一刻才会开始分配。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的原理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47048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一旦开始访问虚拟内存的某个地址，如果我们发现，并没有对应的物理页，那就</a:t>
            </a:r>
            <a:r>
              <a:rPr lang="zh-CN" altLang="en-US" b="1" dirty="0">
                <a:solidFill>
                  <a:srgbClr val="8C68C0"/>
                </a:solidFill>
              </a:rPr>
              <a:t>触发缺页中断</a:t>
            </a:r>
            <a:r>
              <a:rPr lang="zh-CN" altLang="en-US" dirty="0"/>
              <a:t>，调用 </a:t>
            </a:r>
            <a:r>
              <a:rPr lang="en-US" altLang="zh-CN" dirty="0" err="1"/>
              <a:t>do_page_fault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__</a:t>
            </a:r>
            <a:r>
              <a:rPr lang="en-US" altLang="zh-CN" dirty="0" err="1"/>
              <a:t>do_page_fault</a:t>
            </a:r>
            <a:r>
              <a:rPr lang="en-US" altLang="zh-CN" dirty="0"/>
              <a:t> </a:t>
            </a:r>
            <a:r>
              <a:rPr lang="zh-CN" altLang="en-US" dirty="0"/>
              <a:t>里面，</a:t>
            </a:r>
            <a:r>
              <a:rPr lang="zh-CN" altLang="en-US" b="1" dirty="0">
                <a:solidFill>
                  <a:srgbClr val="8C68C0"/>
                </a:solidFill>
              </a:rPr>
              <a:t>先要判断缺页中断是否发生在内核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接下来</a:t>
            </a:r>
            <a:r>
              <a:rPr lang="zh-CN" altLang="en-US" b="1" dirty="0">
                <a:solidFill>
                  <a:srgbClr val="8C68C0"/>
                </a:solidFill>
              </a:rPr>
              <a:t>在用户空间里面，找到你访问的那个地址所在的区域 </a:t>
            </a:r>
            <a:r>
              <a:rPr lang="en-US" altLang="zh-CN" dirty="0" err="1"/>
              <a:t>vm_area_struct</a:t>
            </a:r>
            <a:r>
              <a:rPr lang="zh-CN" altLang="en-US" dirty="0"/>
              <a:t>，然后调用 </a:t>
            </a:r>
            <a:r>
              <a:rPr lang="en-US" altLang="zh-CN" dirty="0" err="1"/>
              <a:t>handle_mm_fault</a:t>
            </a:r>
            <a:r>
              <a:rPr lang="en-US" altLang="zh-CN" dirty="0"/>
              <a:t> </a:t>
            </a:r>
            <a:r>
              <a:rPr lang="zh-CN" altLang="en-US" dirty="0"/>
              <a:t>来映射这个区域。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用户态缺页异常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4475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到这里，终于看到了我们熟悉的 </a:t>
            </a:r>
            <a:r>
              <a:rPr lang="en-US" altLang="zh-CN" dirty="0"/>
              <a:t>PGD</a:t>
            </a:r>
            <a:r>
              <a:rPr lang="zh-CN" altLang="en-US" dirty="0"/>
              <a:t>、</a:t>
            </a:r>
            <a:r>
              <a:rPr lang="en-US" altLang="zh-CN" dirty="0"/>
              <a:t>P4G</a:t>
            </a:r>
            <a:r>
              <a:rPr lang="zh-CN" altLang="en-US" dirty="0"/>
              <a:t>、</a:t>
            </a:r>
            <a:r>
              <a:rPr lang="en-US" altLang="zh-CN" dirty="0"/>
              <a:t>PUD</a:t>
            </a:r>
            <a:r>
              <a:rPr lang="zh-CN" altLang="en-US" dirty="0"/>
              <a:t>、</a:t>
            </a:r>
            <a:r>
              <a:rPr lang="en-US" altLang="zh-CN" dirty="0"/>
              <a:t>PMD</a:t>
            </a:r>
            <a:r>
              <a:rPr lang="zh-CN" altLang="en-US" dirty="0"/>
              <a:t>、</a:t>
            </a:r>
            <a:r>
              <a:rPr lang="en-US" altLang="zh-CN" dirty="0"/>
              <a:t>PTE</a:t>
            </a:r>
            <a:r>
              <a:rPr lang="zh-CN" altLang="en-US" dirty="0"/>
              <a:t>，这就是前面讲页表的时候，讲述的</a:t>
            </a:r>
            <a:r>
              <a:rPr lang="zh-CN" altLang="en-US" b="1" dirty="0">
                <a:solidFill>
                  <a:srgbClr val="8C68C0"/>
                </a:solidFill>
              </a:rPr>
              <a:t>四级页表</a:t>
            </a:r>
            <a:r>
              <a:rPr lang="zh-CN" altLang="en-US" dirty="0"/>
              <a:t>的概念，因为暂且不考虑五级页表，我们暂时忽略 </a:t>
            </a:r>
            <a:r>
              <a:rPr lang="en-US" altLang="zh-CN" dirty="0"/>
              <a:t>P4G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用户态缺页异常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FF278-1948-4E81-A4ED-19D6348ED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71922"/>
            <a:ext cx="6266577" cy="22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07B693C-86F3-412A-A28A-ED6D9C947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0" y="3908047"/>
            <a:ext cx="5567993" cy="20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07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通过上面复杂的过程，用户态缺页异常处理完毕了。</a:t>
            </a:r>
            <a:endParaRPr lang="en-US" altLang="zh-CN" dirty="0"/>
          </a:p>
          <a:p>
            <a:r>
              <a:rPr lang="zh-CN" altLang="en-US" dirty="0"/>
              <a:t>物理内存中有了页面，页表也建立好了映射。接下来，用户程序在虚拟内存空间里面，可以通过虚拟地址顺利经过页表映射的访问物理页面上的数据了。</a:t>
            </a:r>
            <a:endParaRPr lang="en-US" altLang="zh-CN" dirty="0"/>
          </a:p>
          <a:p>
            <a:r>
              <a:rPr lang="zh-CN" altLang="en-US" dirty="0"/>
              <a:t>为了加快映射速度，我们不需要每次从虚拟地址到物理地址的转换都走一遍页表。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用户态缺页异常</a:t>
            </a:r>
            <a:endParaRPr lang="zh-cn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F88B69D-9826-443F-829D-AFDE398E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00" y="681037"/>
            <a:ext cx="5476584" cy="508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29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页表一般都很大，只能存放在内存中。</a:t>
            </a:r>
            <a:endParaRPr lang="en-US" altLang="zh-CN" dirty="0"/>
          </a:p>
          <a:p>
            <a:r>
              <a:rPr lang="zh-CN" altLang="en-US" dirty="0"/>
              <a:t>操作系统每次访问内存都要折腾两步，先通过查询页表得到物理地址，然后访问该物理地址读取指令、数据。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用户态缺页异常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22594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为了提高映射速度，我们引入了 </a:t>
            </a:r>
            <a:r>
              <a:rPr lang="en-US" altLang="zh-CN" b="1" dirty="0">
                <a:solidFill>
                  <a:srgbClr val="8C68C0"/>
                </a:solidFill>
              </a:rPr>
              <a:t>TLB</a:t>
            </a:r>
            <a:r>
              <a:rPr lang="zh-CN" altLang="en-US" b="1" dirty="0">
                <a:solidFill>
                  <a:srgbClr val="8C68C0"/>
                </a:solidFill>
              </a:rPr>
              <a:t>（</a:t>
            </a:r>
            <a:r>
              <a:rPr lang="en-US" altLang="zh-CN" b="1" dirty="0">
                <a:solidFill>
                  <a:srgbClr val="8C68C0"/>
                </a:solidFill>
              </a:rPr>
              <a:t>Translation Lookaside Buffer</a:t>
            </a:r>
            <a:r>
              <a:rPr lang="zh-CN" altLang="en-US" b="1" dirty="0">
                <a:solidFill>
                  <a:srgbClr val="8C68C0"/>
                </a:solidFill>
              </a:rPr>
              <a:t>），</a:t>
            </a:r>
            <a:r>
              <a:rPr lang="zh-CN" altLang="en-US" dirty="0"/>
              <a:t>我们经常称为</a:t>
            </a:r>
            <a:r>
              <a:rPr lang="zh-CN" altLang="en-US" b="1" dirty="0">
                <a:solidFill>
                  <a:srgbClr val="8C68C0"/>
                </a:solidFill>
              </a:rPr>
              <a:t>快表</a:t>
            </a:r>
            <a:r>
              <a:rPr lang="zh-CN" altLang="en-US" dirty="0"/>
              <a:t>，专门用来做地址映射的硬件设备。</a:t>
            </a:r>
            <a:endParaRPr lang="en-US" altLang="zh-CN" dirty="0"/>
          </a:p>
          <a:p>
            <a:r>
              <a:rPr lang="zh-CN" altLang="en-US" dirty="0"/>
              <a:t>它不在内存中，可存储的数据比较少，但是比内存要快。</a:t>
            </a:r>
            <a:endParaRPr lang="en-US" altLang="zh-CN" dirty="0"/>
          </a:p>
          <a:p>
            <a:r>
              <a:rPr lang="zh-CN" altLang="en-US" dirty="0"/>
              <a:t>所以，我们可以想象，</a:t>
            </a:r>
            <a:r>
              <a:rPr lang="en-US" altLang="zh-CN" dirty="0"/>
              <a:t>TLB </a:t>
            </a:r>
            <a:r>
              <a:rPr lang="zh-CN" altLang="en-US" dirty="0"/>
              <a:t>就是页表的 </a:t>
            </a:r>
            <a:r>
              <a:rPr lang="en-US" altLang="zh-CN" dirty="0"/>
              <a:t>Cache</a:t>
            </a:r>
            <a:r>
              <a:rPr lang="zh-CN" altLang="en-US" dirty="0"/>
              <a:t>，其中存储了当前最可能被访问到的页表项，其内容是部分页表项的一个副本。有了 </a:t>
            </a:r>
            <a:r>
              <a:rPr lang="en-US" altLang="zh-CN" dirty="0"/>
              <a:t>TLB </a:t>
            </a:r>
            <a:r>
              <a:rPr lang="zh-CN" altLang="en-US" dirty="0"/>
              <a:t>之后，地址映射的过程就像图中画的。我们先查块表，块表中有映射关系，然后直接转换为物理地址。如果在 </a:t>
            </a:r>
            <a:r>
              <a:rPr lang="en-US" altLang="zh-CN" dirty="0"/>
              <a:t>TLB </a:t>
            </a:r>
            <a:r>
              <a:rPr lang="zh-CN" altLang="en-US" dirty="0"/>
              <a:t>查不到映射关系时，才会到内存中查询页表。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用户态缺页异常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972074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b="1" dirty="0">
                <a:solidFill>
                  <a:srgbClr val="8C68C0"/>
                </a:solidFill>
              </a:rPr>
              <a:t>用户态的内存映射机制</a:t>
            </a:r>
            <a:r>
              <a:rPr lang="zh-CN" altLang="en-US" dirty="0"/>
              <a:t>，我们解析的差不多了，我们来总结一下，用户态的内存映射机制包含以下几个部分。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8F1BFA-3FF1-4079-A710-9F735C9C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694" y="2396400"/>
            <a:ext cx="7849280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340F218-DF53-4F4A-B443-1CF59ACD2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64" y="535507"/>
            <a:ext cx="9109483" cy="53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7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你可以试着用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系统调用，写一个程序来映射一个文件，并读取文件的内容。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10632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前面几节，我们既看了</a:t>
            </a:r>
            <a:r>
              <a:rPr lang="zh-CN" altLang="en-US" b="1" dirty="0">
                <a:solidFill>
                  <a:srgbClr val="8C68C0"/>
                </a:solidFill>
              </a:rPr>
              <a:t>虚拟内存空间如何组织</a:t>
            </a:r>
            <a:r>
              <a:rPr lang="zh-CN" altLang="en-US" dirty="0"/>
              <a:t>的，也看了</a:t>
            </a:r>
            <a:r>
              <a:rPr lang="zh-CN" altLang="en-US" b="1" dirty="0">
                <a:solidFill>
                  <a:srgbClr val="8C68C0"/>
                </a:solidFill>
              </a:rPr>
              <a:t>物理页面如何管理</a:t>
            </a:r>
            <a:r>
              <a:rPr lang="zh-CN" altLang="en-US" dirty="0"/>
              <a:t>的。现在我们需要一些数据结构，将</a:t>
            </a:r>
            <a:r>
              <a:rPr lang="zh-CN" altLang="en-US" b="1" dirty="0">
                <a:solidFill>
                  <a:srgbClr val="8C68C0"/>
                </a:solidFill>
              </a:rPr>
              <a:t>二者关联</a:t>
            </a:r>
            <a:r>
              <a:rPr lang="zh-CN" altLang="en-US" dirty="0"/>
              <a:t>起来。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</a:t>
            </a:r>
            <a:r>
              <a:rPr lang="zh-CN" altLang="en-US" b="1" dirty="0">
                <a:solidFill>
                  <a:srgbClr val="8C68C0"/>
                </a:solidFill>
              </a:rPr>
              <a:t>虚拟地址空间</a:t>
            </a:r>
            <a:r>
              <a:rPr lang="zh-CN" altLang="en-US" dirty="0"/>
              <a:t>那一节，我们知道，</a:t>
            </a:r>
            <a:r>
              <a:rPr lang="zh-CN" altLang="en-US" b="1" dirty="0">
                <a:solidFill>
                  <a:srgbClr val="8C68C0"/>
                </a:solidFill>
              </a:rPr>
              <a:t>每一个进程都有一个列表 </a:t>
            </a:r>
            <a:r>
              <a:rPr lang="en-US" altLang="zh-CN" b="1" dirty="0" err="1">
                <a:solidFill>
                  <a:srgbClr val="8C68C0"/>
                </a:solidFill>
              </a:rPr>
              <a:t>vm_area_struct</a:t>
            </a:r>
            <a:r>
              <a:rPr lang="zh-CN" altLang="en-US" dirty="0"/>
              <a:t>，指向虚拟地址空间的</a:t>
            </a:r>
            <a:r>
              <a:rPr lang="zh-CN" altLang="en-US" b="1" dirty="0">
                <a:solidFill>
                  <a:srgbClr val="8C68C0"/>
                </a:solidFill>
              </a:rPr>
              <a:t>不同的内存块</a:t>
            </a:r>
            <a:r>
              <a:rPr lang="zh-CN" altLang="en-US" dirty="0"/>
              <a:t>，这个变量的名字叫 </a:t>
            </a:r>
            <a:r>
              <a:rPr lang="en-US" altLang="zh-CN" dirty="0" err="1"/>
              <a:t>mmap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其实内存映射不仅仅是物理内存和虚拟内存之间的映射，还包括将</a:t>
            </a:r>
            <a:r>
              <a:rPr lang="zh-CN" altLang="en-US" b="1" dirty="0">
                <a:solidFill>
                  <a:srgbClr val="8C68C0"/>
                </a:solidFill>
              </a:rPr>
              <a:t>文件中的内容映射到虚拟内存空间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这个时候，</a:t>
            </a:r>
            <a:r>
              <a:rPr lang="zh-CN" altLang="en-US" b="1" dirty="0">
                <a:solidFill>
                  <a:srgbClr val="8C68C0"/>
                </a:solidFill>
              </a:rPr>
              <a:t>访问内存空间就能够访问到文件里面的数据</a:t>
            </a:r>
            <a:r>
              <a:rPr lang="zh-CN" altLang="en-US" dirty="0"/>
              <a:t>。而仅有物理内存和虚拟内存的映射，是一种特殊情况。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的原理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5E65E9-597B-4EAA-99AD-634AF00C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424" y="-92279"/>
            <a:ext cx="795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前面咱们讲堆的时候讲过，如果</a:t>
            </a:r>
            <a:r>
              <a:rPr lang="zh-CN" altLang="en-US" b="1" dirty="0">
                <a:solidFill>
                  <a:srgbClr val="8C68C0"/>
                </a:solidFill>
              </a:rPr>
              <a:t>我们要申请小块内存，就用 </a:t>
            </a:r>
            <a:r>
              <a:rPr lang="en-US" altLang="zh-CN" b="1" dirty="0" err="1">
                <a:solidFill>
                  <a:srgbClr val="8C68C0"/>
                </a:solidFill>
              </a:rPr>
              <a:t>brk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brk</a:t>
            </a:r>
            <a:r>
              <a:rPr lang="en-US" altLang="zh-CN" dirty="0"/>
              <a:t> </a:t>
            </a:r>
            <a:r>
              <a:rPr lang="zh-CN" altLang="en-US" dirty="0"/>
              <a:t>函数之前已经解析过了，这里就不多说了。</a:t>
            </a:r>
            <a:r>
              <a:rPr lang="zh-CN" altLang="en-US" b="1" dirty="0">
                <a:solidFill>
                  <a:srgbClr val="8C68C0"/>
                </a:solidFill>
              </a:rPr>
              <a:t>如果申请一大块内存，就要用 </a:t>
            </a:r>
            <a:r>
              <a:rPr lang="en-US" altLang="zh-CN" b="1" dirty="0" err="1">
                <a:solidFill>
                  <a:srgbClr val="8C68C0"/>
                </a:solidFill>
              </a:rPr>
              <a:t>mmap</a:t>
            </a:r>
            <a:r>
              <a:rPr lang="zh-CN" altLang="en-US" dirty="0"/>
              <a:t>。对于堆的申请来讲，</a:t>
            </a:r>
            <a:r>
              <a:rPr lang="en-US" altLang="zh-CN" b="1" dirty="0" err="1">
                <a:solidFill>
                  <a:srgbClr val="8C68C0"/>
                </a:solidFill>
              </a:rPr>
              <a:t>mmap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是映射内存空间到物理内存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另外，如果</a:t>
            </a:r>
            <a:r>
              <a:rPr lang="zh-CN" altLang="en-US" b="1" dirty="0">
                <a:solidFill>
                  <a:srgbClr val="8C68C0"/>
                </a:solidFill>
              </a:rPr>
              <a:t>一个进程想映射一个文件到自己的虚拟内存空间</a:t>
            </a:r>
            <a:r>
              <a:rPr lang="zh-CN" altLang="en-US" dirty="0"/>
              <a:t>，也要通过 </a:t>
            </a:r>
            <a:r>
              <a:rPr lang="en-US" altLang="zh-CN" b="1" dirty="0" err="1">
                <a:solidFill>
                  <a:srgbClr val="8C68C0"/>
                </a:solidFill>
              </a:rPr>
              <a:t>mmap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系统调用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这个时候 </a:t>
            </a:r>
            <a:r>
              <a:rPr lang="en-US" altLang="zh-CN" b="1" dirty="0" err="1">
                <a:solidFill>
                  <a:srgbClr val="8C68C0"/>
                </a:solidFill>
              </a:rPr>
              <a:t>mmap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是映射内存空间到物理内存再到文件</a:t>
            </a:r>
            <a:r>
              <a:rPr lang="zh-CN" altLang="en-US" dirty="0"/>
              <a:t>。可见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这个系统调用是核心，我们现在来看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这个系统调用。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的原理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0166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如果要映射到文件，</a:t>
            </a:r>
            <a:r>
              <a:rPr lang="en-US" altLang="zh-CN" b="1" dirty="0" err="1">
                <a:solidFill>
                  <a:srgbClr val="8C68C0"/>
                </a:solidFill>
              </a:rPr>
              <a:t>fd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会传进来一个文件描述符</a:t>
            </a:r>
            <a:r>
              <a:rPr lang="zh-CN" altLang="en-US" dirty="0"/>
              <a:t>，并且 </a:t>
            </a:r>
            <a:r>
              <a:rPr lang="en-US" altLang="zh-CN" dirty="0" err="1"/>
              <a:t>mmap_pgoff</a:t>
            </a:r>
            <a:r>
              <a:rPr lang="en-US" altLang="zh-CN" dirty="0"/>
              <a:t> </a:t>
            </a:r>
            <a:r>
              <a:rPr lang="zh-CN" altLang="en-US" dirty="0"/>
              <a:t>里面通过 </a:t>
            </a:r>
            <a:r>
              <a:rPr lang="en-US" altLang="zh-CN" dirty="0" err="1"/>
              <a:t>fget</a:t>
            </a:r>
            <a:r>
              <a:rPr lang="en-US" altLang="zh-CN" dirty="0"/>
              <a:t> </a:t>
            </a:r>
            <a:r>
              <a:rPr lang="zh-CN" altLang="en-US" dirty="0"/>
              <a:t>函数，根据文件描述符获得 </a:t>
            </a:r>
            <a:r>
              <a:rPr lang="en-US" altLang="zh-CN" dirty="0"/>
              <a:t>struct file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struct file </a:t>
            </a:r>
            <a:r>
              <a:rPr lang="zh-CN" altLang="en-US" dirty="0"/>
              <a:t>表示打开的一个文件。接下来的调用链是 </a:t>
            </a:r>
            <a:r>
              <a:rPr lang="en-US" altLang="zh-CN" dirty="0" err="1"/>
              <a:t>vm_mmap_pgoff</a:t>
            </a:r>
            <a:r>
              <a:rPr lang="en-US" altLang="zh-CN" dirty="0"/>
              <a:t>-&gt;</a:t>
            </a:r>
            <a:r>
              <a:rPr lang="en-US" altLang="zh-CN" dirty="0" err="1"/>
              <a:t>do_mmap_pgoff</a:t>
            </a:r>
            <a:r>
              <a:rPr lang="en-US" altLang="zh-CN" dirty="0"/>
              <a:t>-&gt;</a:t>
            </a:r>
            <a:r>
              <a:rPr lang="en-US" altLang="zh-CN" dirty="0" err="1"/>
              <a:t>do_mmap</a:t>
            </a:r>
            <a:r>
              <a:rPr lang="zh-CN" altLang="en-US" dirty="0"/>
              <a:t>。这里面主要干了两件事情：</a:t>
            </a:r>
            <a:endParaRPr lang="en-US" altLang="zh-CN" dirty="0"/>
          </a:p>
          <a:p>
            <a:r>
              <a:rPr lang="zh-CN" altLang="en-US" dirty="0"/>
              <a:t>这里面如果是</a:t>
            </a:r>
            <a:r>
              <a:rPr lang="zh-CN" altLang="en-US" b="1" dirty="0">
                <a:solidFill>
                  <a:srgbClr val="8C68C0"/>
                </a:solidFill>
              </a:rPr>
              <a:t>匿名映射</a:t>
            </a:r>
            <a:r>
              <a:rPr lang="zh-CN" altLang="en-US" dirty="0"/>
              <a:t>，则调用 </a:t>
            </a:r>
            <a:r>
              <a:rPr lang="en-US" altLang="zh-CN" dirty="0" err="1"/>
              <a:t>mm_struct</a:t>
            </a:r>
            <a:r>
              <a:rPr lang="en-US" altLang="zh-CN" dirty="0"/>
              <a:t> </a:t>
            </a:r>
            <a:r>
              <a:rPr lang="zh-CN" altLang="en-US" dirty="0"/>
              <a:t>里面的 </a:t>
            </a:r>
            <a:r>
              <a:rPr lang="en-US" altLang="zh-CN" dirty="0" err="1"/>
              <a:t>get_unmapped_area</a:t>
            </a:r>
            <a:r>
              <a:rPr lang="en-US" altLang="zh-CN" dirty="0"/>
              <a:t> </a:t>
            </a:r>
            <a:r>
              <a:rPr lang="zh-CN" altLang="en-US" dirty="0"/>
              <a:t>函数。这个函数其实是 </a:t>
            </a:r>
            <a:r>
              <a:rPr lang="en-US" altLang="zh-CN" dirty="0" err="1"/>
              <a:t>arch_get_unmapped_area</a:t>
            </a:r>
            <a:r>
              <a:rPr lang="zh-CN" altLang="en-US" dirty="0"/>
              <a:t>。它会调用 </a:t>
            </a:r>
            <a:r>
              <a:rPr lang="en-US" altLang="zh-CN" dirty="0" err="1"/>
              <a:t>find_vma_prev</a:t>
            </a:r>
            <a:r>
              <a:rPr lang="zh-CN" altLang="en-US" dirty="0"/>
              <a:t>，在表示虚拟内存区域的 </a:t>
            </a:r>
            <a:r>
              <a:rPr lang="en-US" altLang="zh-CN" dirty="0" err="1"/>
              <a:t>vm_area_struct</a:t>
            </a:r>
            <a:r>
              <a:rPr lang="en-US" altLang="zh-CN" dirty="0"/>
              <a:t> </a:t>
            </a:r>
            <a:r>
              <a:rPr lang="zh-CN" altLang="en-US" dirty="0"/>
              <a:t>红黑树上找到相应的位置。之所以叫 </a:t>
            </a:r>
            <a:r>
              <a:rPr lang="en-US" altLang="zh-CN" dirty="0" err="1"/>
              <a:t>prev</a:t>
            </a:r>
            <a:r>
              <a:rPr lang="zh-CN" altLang="en-US" dirty="0"/>
              <a:t>，是说这个时候虚拟内存区域还没有建立，找到前一个 </a:t>
            </a:r>
            <a:r>
              <a:rPr lang="en-US" altLang="zh-CN" dirty="0" err="1"/>
              <a:t>vm_area_struct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的原理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C99E0F-5E83-4DE2-A088-63C52A69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85" y="972937"/>
            <a:ext cx="5479255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9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b="1" dirty="0">
                <a:solidFill>
                  <a:srgbClr val="8C68C0"/>
                </a:solidFill>
              </a:rPr>
              <a:t>如果不是匿名映射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而是映射到一个文件</a:t>
            </a:r>
            <a:r>
              <a:rPr lang="zh-CN" altLang="en-US" dirty="0"/>
              <a:t>，这样在 </a:t>
            </a:r>
            <a:r>
              <a:rPr lang="en-US" altLang="zh-CN" dirty="0"/>
              <a:t>Linux </a:t>
            </a:r>
            <a:r>
              <a:rPr lang="zh-CN" altLang="en-US" dirty="0"/>
              <a:t>里面，每个打开的文件都有一个 </a:t>
            </a:r>
            <a:r>
              <a:rPr lang="en-US" altLang="zh-CN" dirty="0"/>
              <a:t>struct file </a:t>
            </a:r>
            <a:r>
              <a:rPr lang="zh-CN" altLang="en-US" dirty="0"/>
              <a:t>结构，</a:t>
            </a:r>
            <a:endParaRPr lang="en-US" altLang="zh-CN" dirty="0"/>
          </a:p>
          <a:p>
            <a:r>
              <a:rPr lang="zh-CN" altLang="en-US" dirty="0"/>
              <a:t>里面有一个 </a:t>
            </a:r>
            <a:r>
              <a:rPr lang="en-US" altLang="zh-CN" dirty="0" err="1"/>
              <a:t>file_operations</a:t>
            </a:r>
            <a:r>
              <a:rPr lang="zh-CN" altLang="en-US" dirty="0"/>
              <a:t>，用来表示和这个文件相关的操作。</a:t>
            </a:r>
            <a:endParaRPr lang="en-US" altLang="zh-CN" dirty="0"/>
          </a:p>
          <a:p>
            <a:r>
              <a:rPr lang="zh-CN" altLang="en-US" dirty="0"/>
              <a:t>如果是我们熟知的 </a:t>
            </a:r>
            <a:r>
              <a:rPr lang="en-US" altLang="zh-CN" dirty="0"/>
              <a:t>ext4 </a:t>
            </a:r>
            <a:r>
              <a:rPr lang="zh-CN" altLang="en-US" dirty="0"/>
              <a:t>文件系统，调用的是 </a:t>
            </a:r>
            <a:r>
              <a:rPr lang="en-US" altLang="zh-CN" dirty="0" err="1"/>
              <a:t>thp_get_unmapped_area</a:t>
            </a:r>
            <a:r>
              <a:rPr lang="zh-CN" altLang="en-US" dirty="0"/>
              <a:t>。如果我们仔细看这个函数，最终还是调用 </a:t>
            </a:r>
            <a:r>
              <a:rPr lang="en-US" altLang="zh-CN" dirty="0" err="1"/>
              <a:t>mm_struct</a:t>
            </a:r>
            <a:r>
              <a:rPr lang="en-US" altLang="zh-CN" dirty="0"/>
              <a:t> </a:t>
            </a:r>
            <a:r>
              <a:rPr lang="zh-CN" altLang="en-US" dirty="0"/>
              <a:t>里面的 </a:t>
            </a:r>
            <a:r>
              <a:rPr lang="en-US" altLang="zh-CN" dirty="0" err="1"/>
              <a:t>get_unmapped_area</a:t>
            </a:r>
            <a:r>
              <a:rPr lang="en-US" altLang="zh-CN" dirty="0"/>
              <a:t> </a:t>
            </a:r>
            <a:r>
              <a:rPr lang="zh-CN" altLang="en-US" dirty="0"/>
              <a:t>函数。殊途同归。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的原理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C99E0F-5E83-4DE2-A088-63C52A69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85" y="972937"/>
            <a:ext cx="5479255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5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我们再来看 </a:t>
            </a:r>
            <a:r>
              <a:rPr lang="en-US" altLang="zh-CN" dirty="0" err="1"/>
              <a:t>mmap_region</a:t>
            </a:r>
            <a:r>
              <a:rPr lang="zh-CN" altLang="en-US" dirty="0"/>
              <a:t>，看它如何</a:t>
            </a:r>
            <a:r>
              <a:rPr lang="zh-CN" altLang="en-US" b="1" dirty="0">
                <a:solidFill>
                  <a:srgbClr val="8C68C0"/>
                </a:solidFill>
              </a:rPr>
              <a:t>映射这个虚拟内存区域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还记得咱们刚找到了虚拟内存区域的前一个 </a:t>
            </a:r>
            <a:r>
              <a:rPr lang="en-US" altLang="zh-CN" dirty="0" err="1"/>
              <a:t>vm_area_struct</a:t>
            </a:r>
            <a:r>
              <a:rPr lang="zh-CN" altLang="en-US" dirty="0"/>
              <a:t>，我们首先要看，是否能够基于它进行扩展，也即调用 </a:t>
            </a:r>
            <a:r>
              <a:rPr lang="en-US" altLang="zh-CN" dirty="0" err="1"/>
              <a:t>vma_merge</a:t>
            </a:r>
            <a:r>
              <a:rPr lang="zh-CN" altLang="en-US" dirty="0"/>
              <a:t>，和前一个 </a:t>
            </a:r>
            <a:r>
              <a:rPr lang="en-US" altLang="zh-CN" dirty="0" err="1"/>
              <a:t>vm_area_struct</a:t>
            </a:r>
            <a:r>
              <a:rPr lang="en-US" altLang="zh-CN" dirty="0"/>
              <a:t> </a:t>
            </a:r>
            <a:r>
              <a:rPr lang="zh-CN" altLang="en-US" dirty="0"/>
              <a:t>合并到一起。</a:t>
            </a:r>
            <a:endParaRPr lang="en-US" altLang="zh-CN" dirty="0"/>
          </a:p>
          <a:p>
            <a:r>
              <a:rPr lang="zh-CN" altLang="en-US" dirty="0"/>
              <a:t>如果不能，就需要调用 </a:t>
            </a:r>
            <a:r>
              <a:rPr lang="en-US" altLang="zh-CN" dirty="0" err="1"/>
              <a:t>kmem_cache_zalloc</a:t>
            </a:r>
            <a:r>
              <a:rPr lang="zh-CN" altLang="en-US" dirty="0"/>
              <a:t>，在 </a:t>
            </a:r>
            <a:r>
              <a:rPr lang="en-US" altLang="zh-CN" dirty="0" err="1"/>
              <a:t>Slub</a:t>
            </a:r>
            <a:r>
              <a:rPr lang="en-US" altLang="zh-CN" dirty="0"/>
              <a:t> </a:t>
            </a:r>
            <a:r>
              <a:rPr lang="zh-CN" altLang="en-US" dirty="0"/>
              <a:t>里面创建一个新的 </a:t>
            </a:r>
            <a:r>
              <a:rPr lang="en-US" altLang="zh-CN" dirty="0" err="1"/>
              <a:t>vm_area_struct</a:t>
            </a:r>
            <a:r>
              <a:rPr lang="en-US" altLang="zh-CN" dirty="0"/>
              <a:t> </a:t>
            </a:r>
            <a:r>
              <a:rPr lang="zh-CN" altLang="en-US" dirty="0"/>
              <a:t>对象，</a:t>
            </a:r>
            <a:r>
              <a:rPr lang="zh-CN" altLang="en-US" b="1" dirty="0">
                <a:solidFill>
                  <a:srgbClr val="8C68C0"/>
                </a:solidFill>
              </a:rPr>
              <a:t>设置起始和结束位置，将它加入队列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的原理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C99E0F-5E83-4DE2-A088-63C52A69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85" y="972937"/>
            <a:ext cx="5479255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2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如果是映射到文件，则设置 </a:t>
            </a:r>
            <a:r>
              <a:rPr lang="en-US" altLang="zh-CN" dirty="0" err="1"/>
              <a:t>vm_file</a:t>
            </a:r>
            <a:r>
              <a:rPr lang="en-US" altLang="zh-CN" dirty="0"/>
              <a:t> </a:t>
            </a:r>
            <a:r>
              <a:rPr lang="zh-CN" altLang="en-US" dirty="0"/>
              <a:t>为目标文件，调用 </a:t>
            </a:r>
            <a:r>
              <a:rPr lang="en-US" altLang="zh-CN" dirty="0" err="1"/>
              <a:t>call_mmap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其实就是调用 </a:t>
            </a:r>
            <a:r>
              <a:rPr lang="en-US" altLang="zh-CN" dirty="0" err="1"/>
              <a:t>file_operations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函数。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/>
              <a:t>ext4 </a:t>
            </a:r>
            <a:r>
              <a:rPr lang="zh-CN" altLang="en-US" dirty="0"/>
              <a:t>文件系统，调用的是 </a:t>
            </a:r>
            <a:r>
              <a:rPr lang="en-US" altLang="zh-CN" dirty="0"/>
              <a:t>ext4_file_mmap</a:t>
            </a:r>
            <a:r>
              <a:rPr lang="zh-CN" altLang="en-US" dirty="0"/>
              <a:t>。从这个函数的参数可以看出，这一刻文件和内存开始发生关系了。这里我们将 </a:t>
            </a:r>
            <a:r>
              <a:rPr lang="en-US" altLang="zh-CN" dirty="0" err="1"/>
              <a:t>vm_area_struct</a:t>
            </a:r>
            <a:r>
              <a:rPr lang="en-US" altLang="zh-CN" dirty="0"/>
              <a:t> </a:t>
            </a:r>
            <a:r>
              <a:rPr lang="zh-CN" altLang="en-US" dirty="0"/>
              <a:t>的内存操作设置为文件系统操作，也就是说，</a:t>
            </a:r>
            <a:r>
              <a:rPr lang="zh-CN" altLang="en-US" b="1" dirty="0">
                <a:solidFill>
                  <a:srgbClr val="8C68C0"/>
                </a:solidFill>
              </a:rPr>
              <a:t>读写内存其实就是读写文件系统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的原理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C99E0F-5E83-4DE2-A088-63C52A69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85" y="972937"/>
            <a:ext cx="5479255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2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我们再回到 </a:t>
            </a:r>
            <a:r>
              <a:rPr lang="en-US" altLang="zh-CN" dirty="0" err="1"/>
              <a:t>mmap_region</a:t>
            </a:r>
            <a:r>
              <a:rPr lang="en-US" altLang="zh-CN" dirty="0"/>
              <a:t> </a:t>
            </a:r>
            <a:r>
              <a:rPr lang="zh-CN" altLang="en-US" dirty="0"/>
              <a:t>函数。最终，</a:t>
            </a:r>
            <a:r>
              <a:rPr lang="en-US" altLang="zh-CN" dirty="0" err="1"/>
              <a:t>vma_link</a:t>
            </a:r>
            <a:r>
              <a:rPr lang="en-US" altLang="zh-CN" dirty="0"/>
              <a:t> </a:t>
            </a:r>
            <a:r>
              <a:rPr lang="zh-CN" altLang="en-US" dirty="0"/>
              <a:t>函数将新创建的 </a:t>
            </a:r>
            <a:r>
              <a:rPr lang="en-US" altLang="zh-CN" dirty="0" err="1"/>
              <a:t>vm_area_struct</a:t>
            </a:r>
            <a:r>
              <a:rPr lang="en-US" altLang="zh-CN" dirty="0"/>
              <a:t> </a:t>
            </a:r>
            <a:r>
              <a:rPr lang="zh-CN" altLang="en-US" dirty="0"/>
              <a:t>挂在了 </a:t>
            </a:r>
            <a:r>
              <a:rPr lang="en-US" altLang="zh-CN" dirty="0" err="1"/>
              <a:t>mm_struct</a:t>
            </a:r>
            <a:r>
              <a:rPr lang="en-US" altLang="zh-CN" dirty="0"/>
              <a:t> </a:t>
            </a:r>
            <a:r>
              <a:rPr lang="zh-CN" altLang="en-US" dirty="0"/>
              <a:t>里面的红黑树上。</a:t>
            </a:r>
            <a:endParaRPr lang="en-US" altLang="zh-CN" dirty="0"/>
          </a:p>
          <a:p>
            <a:r>
              <a:rPr lang="zh-CN" altLang="en-US" dirty="0"/>
              <a:t>这个时候，从内存到文件的映射关系，至少要在逻辑层面建立起来。</a:t>
            </a:r>
            <a:endParaRPr lang="en-US" altLang="zh-CN" dirty="0"/>
          </a:p>
          <a:p>
            <a:r>
              <a:rPr lang="zh-CN" altLang="en-US" dirty="0"/>
              <a:t>那从文件到内存的映射关系呢？</a:t>
            </a:r>
            <a:r>
              <a:rPr lang="en-US" altLang="zh-CN" dirty="0" err="1"/>
              <a:t>vma_link</a:t>
            </a:r>
            <a:r>
              <a:rPr lang="en-US" altLang="zh-CN" dirty="0"/>
              <a:t> </a:t>
            </a:r>
            <a:r>
              <a:rPr lang="zh-CN" altLang="en-US" dirty="0"/>
              <a:t>还做了另外一件事情，就是 </a:t>
            </a:r>
            <a:r>
              <a:rPr lang="en-US" altLang="zh-CN" dirty="0"/>
              <a:t>__</a:t>
            </a:r>
            <a:r>
              <a:rPr lang="en-US" altLang="zh-CN" dirty="0" err="1"/>
              <a:t>vma_link_file</a:t>
            </a:r>
            <a:r>
              <a:rPr lang="zh-CN" altLang="en-US" dirty="0"/>
              <a:t>。这个东西要用于建立这层映射关系。对于打开的文件，会有一个结构 </a:t>
            </a:r>
            <a:r>
              <a:rPr lang="en-US" altLang="zh-CN" dirty="0"/>
              <a:t>struct file </a:t>
            </a:r>
            <a:r>
              <a:rPr lang="zh-CN" altLang="en-US" dirty="0"/>
              <a:t>来表示。它有个成员指向 </a:t>
            </a:r>
            <a:r>
              <a:rPr lang="en-US" altLang="zh-CN" dirty="0"/>
              <a:t>struct </a:t>
            </a:r>
            <a:r>
              <a:rPr lang="en-US" altLang="zh-CN" dirty="0" err="1"/>
              <a:t>address_space</a:t>
            </a:r>
            <a:r>
              <a:rPr lang="en-US" altLang="zh-CN" dirty="0"/>
              <a:t> </a:t>
            </a:r>
            <a:r>
              <a:rPr lang="zh-CN" altLang="en-US" dirty="0"/>
              <a:t>结构，这里面有棵变量名为 </a:t>
            </a:r>
            <a:r>
              <a:rPr lang="en-US" altLang="zh-CN" dirty="0" err="1"/>
              <a:t>i_mmap</a:t>
            </a:r>
            <a:r>
              <a:rPr lang="en-US" altLang="zh-CN" dirty="0"/>
              <a:t> </a:t>
            </a:r>
            <a:r>
              <a:rPr lang="zh-CN" altLang="en-US" dirty="0"/>
              <a:t>的红黑树，</a:t>
            </a:r>
            <a:r>
              <a:rPr lang="en-US" altLang="zh-CN" dirty="0" err="1"/>
              <a:t>vm_area_struct</a:t>
            </a:r>
            <a:r>
              <a:rPr lang="en-US" altLang="zh-CN" dirty="0"/>
              <a:t> </a:t>
            </a:r>
            <a:r>
              <a:rPr lang="zh-CN" altLang="en-US" dirty="0"/>
              <a:t>就挂在这棵树上。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的原理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07436904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1479</Words>
  <Application>Microsoft Office PowerPoint</Application>
  <PresentationFormat>宽屏</PresentationFormat>
  <Paragraphs>100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Microsoft YaHei UI</vt:lpstr>
      <vt:lpstr>Arial</vt:lpstr>
      <vt:lpstr>Calibri</vt:lpstr>
      <vt:lpstr>创意性渐变 </vt:lpstr>
      <vt:lpstr>25 | 用户态内存映射</vt:lpstr>
      <vt:lpstr>前言</vt:lpstr>
      <vt:lpstr>mmap 的原理</vt:lpstr>
      <vt:lpstr>mmap 的原理</vt:lpstr>
      <vt:lpstr>mmap 的原理</vt:lpstr>
      <vt:lpstr>mmap 的原理</vt:lpstr>
      <vt:lpstr>mmap 的原理</vt:lpstr>
      <vt:lpstr>mmap 的原理</vt:lpstr>
      <vt:lpstr>mmap 的原理</vt:lpstr>
      <vt:lpstr>mmap 的原理</vt:lpstr>
      <vt:lpstr>用户态缺页异常</vt:lpstr>
      <vt:lpstr>用户态缺页异常</vt:lpstr>
      <vt:lpstr>用户态缺页异常</vt:lpstr>
      <vt:lpstr>用户态缺页异常</vt:lpstr>
      <vt:lpstr>用户态缺页异常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2020-06-26T14:20:33Z</dcterms:modified>
</cp:coreProperties>
</file>